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9" r:id="rId9"/>
    <p:sldId id="270" r:id="rId10"/>
    <p:sldId id="271" r:id="rId11"/>
    <p:sldId id="272" r:id="rId12"/>
    <p:sldId id="273" r:id="rId13"/>
    <p:sldId id="274" r:id="rId14"/>
    <p:sldId id="266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4" r:id="rId26"/>
    <p:sldId id="267" r:id="rId27"/>
    <p:sldId id="286" r:id="rId28"/>
    <p:sldId id="287" r:id="rId29"/>
    <p:sldId id="288" r:id="rId30"/>
    <p:sldId id="289" r:id="rId31"/>
    <p:sldId id="290" r:id="rId32"/>
    <p:sldId id="291" r:id="rId33"/>
    <p:sldId id="261" r:id="rId34"/>
    <p:sldId id="262" r:id="rId35"/>
    <p:sldId id="263" r:id="rId36"/>
    <p:sldId id="293" r:id="rId37"/>
    <p:sldId id="294" r:id="rId38"/>
    <p:sldId id="295" r:id="rId39"/>
    <p:sldId id="296" r:id="rId40"/>
    <p:sldId id="297" r:id="rId41"/>
    <p:sldId id="268" r:id="rId42"/>
    <p:sldId id="292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303C-34BD-40BC-A26C-76E410906AE2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1267-7710-4C9C-A27F-99396A9508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9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27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78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91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521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819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132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8823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7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89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926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5741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156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93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5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2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5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6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81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1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6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0379"/>
            <a:ext cx="914400" cy="541421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0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7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4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7" name="Picture 16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4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1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67290-0B3B-4F86-A77F-85DDC2892739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10" Type="http://schemas.openxmlformats.org/officeDocument/2006/relationships/slide" Target="slide35.xml"/><Relationship Id="rId4" Type="http://schemas.openxmlformats.org/officeDocument/2006/relationships/slide" Target="slide3.xml"/><Relationship Id="rId9" Type="http://schemas.openxmlformats.org/officeDocument/2006/relationships/slide" Target="slide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slide" Target="slide4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sites.google.com/a/hawaii.edu/dnce-122-catalog/" TargetMode="External"/><Relationship Id="rId3" Type="http://schemas.openxmlformats.org/officeDocument/2006/relationships/slide" Target="slide42.xml"/><Relationship Id="rId7" Type="http://schemas.openxmlformats.org/officeDocument/2006/relationships/hyperlink" Target="https://sites.google.com/a/hawaii.edu/math-206l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ites.google.com/a/hawaii.edu/its-381b/" TargetMode="External"/><Relationship Id="rId11" Type="http://schemas.openxmlformats.org/officeDocument/2006/relationships/hyperlink" Target="https://sites.google.com/a/hawaii.edu/math-206l-catalog/" TargetMode="External"/><Relationship Id="rId5" Type="http://schemas.openxmlformats.org/officeDocument/2006/relationships/hyperlink" Target="https://sites.google.com/a/hawaii.edu/fr-101/" TargetMode="External"/><Relationship Id="rId10" Type="http://schemas.openxmlformats.org/officeDocument/2006/relationships/hyperlink" Target="https://sites.google.com/a/hawaii.edu/its-318b-catalog/" TargetMode="External"/><Relationship Id="rId4" Type="http://schemas.openxmlformats.org/officeDocument/2006/relationships/hyperlink" Target="https://sites.google.com/a/hawaii.edu/dnce-122/" TargetMode="External"/><Relationship Id="rId9" Type="http://schemas.openxmlformats.org/officeDocument/2006/relationships/hyperlink" Target="https://sites.google.com/a/hawaii.edu/fr-101-catalog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XUWle0nHn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I6E10q6lk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4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New Course Outline Menu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en-US" sz="2400" dirty="0">
                <a:hlinkClick r:id="rId7" action="ppaction://hlinksldjump"/>
              </a:rPr>
              <a:t>New </a:t>
            </a:r>
            <a:r>
              <a:rPr lang="en-US" sz="2400" dirty="0" smtClean="0">
                <a:hlinkClick r:id="rId7" action="ppaction://hlinksldjump"/>
              </a:rPr>
              <a:t>Outline </a:t>
            </a:r>
            <a:r>
              <a:rPr lang="en-US" sz="2400" dirty="0">
                <a:hlinkClick r:id="rId7" action="ppaction://hlinksldjump"/>
              </a:rPr>
              <a:t>from Scratch</a:t>
            </a:r>
            <a:endParaRPr lang="en-US" sz="2400" dirty="0"/>
          </a:p>
          <a:p>
            <a:pPr lvl="0">
              <a:defRPr/>
            </a:pPr>
            <a:r>
              <a:rPr lang="en-US" sz="2400" dirty="0">
                <a:hlinkClick r:id="rId8" action="ppaction://hlinksldjump"/>
              </a:rPr>
              <a:t>New Outline from Experimental</a:t>
            </a:r>
            <a:endParaRPr lang="en-US" sz="2400" dirty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9" action="ppaction://hlinksldjump"/>
              </a:rPr>
              <a:t>Examples</a:t>
            </a:r>
            <a:endParaRPr lang="en-US" sz="2400" dirty="0" smtClean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10" action="ppaction://hlinksldjump"/>
              </a:rPr>
              <a:t>Trial Run Exercises</a:t>
            </a:r>
            <a:endParaRPr lang="en-US" sz="2400" dirty="0" smtClean="0"/>
          </a:p>
          <a:p>
            <a:pPr lvl="0">
              <a:lnSpc>
                <a:spcPct val="200000"/>
              </a:lnSpc>
              <a:buNone/>
              <a:defRPr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727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Competency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39" y="1235869"/>
            <a:ext cx="7457261" cy="4936331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8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Competency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19" y="1310652"/>
            <a:ext cx="7314781" cy="4937748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Competency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542" y="1207928"/>
            <a:ext cx="6637658" cy="5040472"/>
          </a:xfrm>
        </p:spPr>
      </p:pic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0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Vocational courses sometimes require many </a:t>
            </a:r>
            <a:r>
              <a:rPr lang="en-US" dirty="0" err="1" smtClean="0"/>
              <a:t>many</a:t>
            </a:r>
            <a:r>
              <a:rPr lang="en-US" dirty="0" smtClean="0"/>
              <a:t> more competencies!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93" y="1186408"/>
            <a:ext cx="7593507" cy="4939756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7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Maximum course content for linking is 10%, if content is greater than 10% then break down the content into sub-topics</a:t>
            </a:r>
          </a:p>
          <a:p>
            <a:r>
              <a:rPr lang="en-US" dirty="0" smtClean="0"/>
              <a:t>Course content may also be listed week by week provided that no two weeks are identical because 100/15=6.7 therefore 2 identical weeks would be 13.4 (thus, over ten percent)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course outlines with content listed as 10% or less</a:t>
            </a:r>
            <a:endParaRPr lang="en-US" dirty="0"/>
          </a:p>
        </p:txBody>
      </p:sp>
      <p:sp>
        <p:nvSpPr>
          <p:cNvPr id="3" name="Action Button: Information 2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5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8" y="152400"/>
            <a:ext cx="8823842" cy="5867401"/>
          </a:xfrm>
        </p:spPr>
      </p:pic>
    </p:spTree>
    <p:extLst>
      <p:ext uri="{BB962C8B-B14F-4D97-AF65-F5344CB8AC3E}">
        <p14:creationId xmlns:p14="http://schemas.microsoft.com/office/powerpoint/2010/main" val="412544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057201" cy="4565949"/>
          </a:xfrm>
        </p:spPr>
      </p:pic>
    </p:spTree>
    <p:extLst>
      <p:ext uri="{BB962C8B-B14F-4D97-AF65-F5344CB8AC3E}">
        <p14:creationId xmlns:p14="http://schemas.microsoft.com/office/powerpoint/2010/main" val="231292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Course Outlines with Course listed week by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32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470"/>
            <a:ext cx="9144000" cy="5448694"/>
          </a:xfr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3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 Required Fields in Course Outlines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  <p:sp>
        <p:nvSpPr>
          <p:cNvPr id="5" name="Action Button: Information 4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9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50"/>
            <a:ext cx="9074351" cy="6112813"/>
          </a:xfr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3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16"/>
            <a:ext cx="9123088" cy="6176917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3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Courses with incorrect Content (more than 10% of the course per topic)</a:t>
            </a:r>
            <a:endParaRPr lang="en-US" dirty="0"/>
          </a:p>
        </p:txBody>
      </p:sp>
      <p:sp>
        <p:nvSpPr>
          <p:cNvPr id="3" name="Action Button: Information 2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1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" y="1676401"/>
            <a:ext cx="9019309" cy="4021454"/>
          </a:xfrm>
        </p:spPr>
      </p:pic>
      <p:sp>
        <p:nvSpPr>
          <p:cNvPr id="3" name="Action Button: Information 2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0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" y="1828801"/>
            <a:ext cx="9064523" cy="3725602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" y="1836997"/>
            <a:ext cx="9064525" cy="3725603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9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Prerequisite information is entered in two ways:</a:t>
            </a:r>
          </a:p>
          <a:p>
            <a:pPr lvl="1"/>
            <a:r>
              <a:rPr lang="en-US" dirty="0" smtClean="0"/>
              <a:t>Catalog text (to be printed in the official catalog)</a:t>
            </a:r>
          </a:p>
          <a:p>
            <a:pPr lvl="1"/>
            <a:r>
              <a:rPr lang="en-US" dirty="0" smtClean="0"/>
              <a:t>Course links (links to the other courses in C Central)</a:t>
            </a:r>
          </a:p>
          <a:p>
            <a:r>
              <a:rPr lang="en-US" dirty="0" smtClean="0"/>
              <a:t>Catalog text must begin with “Prerequisite(s)”</a:t>
            </a:r>
          </a:p>
          <a:p>
            <a:r>
              <a:rPr lang="en-US" dirty="0" smtClean="0"/>
              <a:t>Links are made only to other courses</a:t>
            </a:r>
          </a:p>
          <a:p>
            <a:r>
              <a:rPr lang="en-US" dirty="0" smtClean="0"/>
              <a:t>If no course is a prerequisite then no link can be made and no link is required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Prerequisite(s) for catalog and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action="ppaction://hlinksldjump"/>
              </a:rPr>
              <a:t>Examples of a simple one course prerequisite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 of a two course prerequisite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 of a non-course prerequisite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Example of an incorrect prerequisite</a:t>
            </a:r>
            <a:endParaRPr lang="en-US" dirty="0"/>
          </a:p>
        </p:txBody>
      </p:sp>
      <p:sp>
        <p:nvSpPr>
          <p:cNvPr id="4" name="Action Button: Information 3">
            <a:hlinkClick r:id="rId7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5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course prerequisite with link</a:t>
            </a:r>
            <a:endParaRPr lang="en-US" dirty="0"/>
          </a:p>
        </p:txBody>
      </p:sp>
      <p:pic>
        <p:nvPicPr>
          <p:cNvPr id="11" name="Content Placeholder 7" descr="prereq ZOOL142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51030" b="-51030"/>
          <a:stretch>
            <a:fillRect/>
          </a:stretch>
        </p:blipFill>
        <p:spPr>
          <a:xfrm>
            <a:off x="1052426" y="1524001"/>
            <a:ext cx="7481974" cy="4114800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course prerequisite with links</a:t>
            </a:r>
            <a:endParaRPr lang="en-US" dirty="0"/>
          </a:p>
        </p:txBody>
      </p:sp>
      <p:pic>
        <p:nvPicPr>
          <p:cNvPr id="6" name="Content Placeholder 7" descr="prereq REL200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50265" b="-50265"/>
          <a:stretch>
            <a:fillRect/>
          </a:stretch>
        </p:blipFill>
        <p:spPr>
          <a:xfrm>
            <a:off x="1143000" y="1524000"/>
            <a:ext cx="7481985" cy="4114800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9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Prerequisite text for catalog, no link</a:t>
            </a:r>
            <a:endParaRPr lang="en-US" dirty="0"/>
          </a:p>
        </p:txBody>
      </p:sp>
      <p:pic>
        <p:nvPicPr>
          <p:cNvPr id="4" name="Content Placeholder 7" descr="prereq RESP 200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73383" b="-73383"/>
          <a:stretch>
            <a:fillRect/>
          </a:stretch>
        </p:blipFill>
        <p:spPr>
          <a:xfrm>
            <a:off x="1100952" y="1295401"/>
            <a:ext cx="7204848" cy="3962400"/>
          </a:xfrm>
        </p:spPr>
      </p:pic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4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an incorrect entry</a:t>
            </a:r>
            <a:endParaRPr lang="en-US" dirty="0"/>
          </a:p>
        </p:txBody>
      </p:sp>
      <p:pic>
        <p:nvPicPr>
          <p:cNvPr id="6" name="Content Placeholder 5" descr="prereq_ENG256nonex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40107" b="-40107"/>
          <a:stretch>
            <a:fillRect/>
          </a:stretch>
        </p:blipFill>
        <p:spPr>
          <a:xfrm>
            <a:off x="1066800" y="1379493"/>
            <a:ext cx="7467600" cy="4106907"/>
          </a:xfrm>
        </p:spPr>
      </p:pic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2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Catalog text and links do not match</a:t>
            </a:r>
            <a:endParaRPr lang="en-US" dirty="0"/>
          </a:p>
        </p:txBody>
      </p:sp>
      <p:pic>
        <p:nvPicPr>
          <p:cNvPr id="4" name="Content Placeholder 5" descr="Prereq_ENG256explain.png"/>
          <p:cNvPicPr>
            <a:picLocks noGrp="1" noChangeAspect="1"/>
          </p:cNvPicPr>
          <p:nvPr>
            <p:ph idx="1"/>
          </p:nvPr>
        </p:nvPicPr>
        <p:blipFill>
          <a:blip r:embed="rId3"/>
          <a:srcRect t="-38332" b="-38332"/>
          <a:stretch>
            <a:fillRect/>
          </a:stretch>
        </p:blipFill>
        <p:spPr>
          <a:xfrm>
            <a:off x="1066800" y="1371600"/>
            <a:ext cx="7543800" cy="4148809"/>
          </a:xfrm>
        </p:spPr>
      </p:pic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4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Course Outline from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 and a renumber</a:t>
            </a:r>
          </a:p>
          <a:p>
            <a:r>
              <a:rPr lang="en-US" dirty="0" smtClean="0"/>
              <a:t>When new 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Completed Course Outlines with Catalog Samples</a:t>
            </a:r>
            <a:endParaRPr lang="en-US" dirty="0"/>
          </a:p>
        </p:txBody>
      </p:sp>
      <p:sp>
        <p:nvSpPr>
          <p:cNvPr id="5" name="Action Button: Information 4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>
                <a:hlinkClick r:id="rId4"/>
              </a:rPr>
              <a:t>DNCE </a:t>
            </a:r>
            <a:r>
              <a:rPr lang="en-US" dirty="0" smtClean="0">
                <a:hlinkClick r:id="rId4"/>
              </a:rPr>
              <a:t>122 (outline)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FR 101 (outline)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ITS 381B (outline)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MATH 206L (outline)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hlinkClick r:id="rId8"/>
            </a:endParaRPr>
          </a:p>
          <a:p>
            <a:r>
              <a:rPr lang="en-US" dirty="0" smtClean="0">
                <a:hlinkClick r:id="rId8"/>
              </a:rPr>
              <a:t>DNCE </a:t>
            </a:r>
            <a:r>
              <a:rPr lang="en-US" dirty="0" smtClean="0">
                <a:hlinkClick r:id="rId8"/>
              </a:rPr>
              <a:t>122 (catalog)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FR 101 (catalog)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ITS 381B (catalog)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MATH 206L (catalog)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9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Create a New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Activity #1 Data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Click here to download a copy of the steps for activity #1.</a:t>
            </a:r>
          </a:p>
          <a:p>
            <a:r>
              <a:rPr lang="en-US" dirty="0" smtClean="0"/>
              <a:t>Click here to download a copy of the information to be entered during activity #1, creating a new course outline from scratch.</a:t>
            </a:r>
          </a:p>
          <a:p>
            <a:r>
              <a:rPr lang="en-US" dirty="0" smtClean="0"/>
              <a:t>Click here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6" name="Action Button: Information 5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Trial Run – Create a New Course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  <a:endParaRPr lang="en-US" dirty="0"/>
          </a:p>
        </p:txBody>
      </p:sp>
      <p:sp>
        <p:nvSpPr>
          <p:cNvPr id="6" name="Action Button: Information 5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Activity #2 Data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Click here to download a copy of the steps for activity #2.</a:t>
            </a:r>
          </a:p>
          <a:p>
            <a:r>
              <a:rPr lang="en-US" dirty="0" smtClean="0"/>
              <a:t>Click here to download a copy of the information to be entered during activity #2, creating a new course outline from scratch.</a:t>
            </a:r>
          </a:p>
          <a:p>
            <a:r>
              <a:rPr lang="en-US" dirty="0" smtClean="0"/>
              <a:t>Click here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6" name="Action Button: Information 5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Trial Run – Create a New Course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  <a:endParaRPr lang="en-US" dirty="0"/>
          </a:p>
        </p:txBody>
      </p:sp>
      <p:sp>
        <p:nvSpPr>
          <p:cNvPr id="6" name="Action Button: Information 5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2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Activity #3 Data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Click here to download a copy of the steps for activity #3.</a:t>
            </a:r>
          </a:p>
          <a:p>
            <a:r>
              <a:rPr lang="en-US" dirty="0" smtClean="0"/>
              <a:t>The information to be entered during activity #3, creating a new course outline from scratch, will be supplied by you. Click here to find out which fields you have been assigned to add to your new course.</a:t>
            </a:r>
          </a:p>
          <a:p>
            <a:r>
              <a:rPr lang="en-US" dirty="0" smtClean="0"/>
              <a:t>Click here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6" name="Action Button: Information 5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Action Button: Information 5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018929" cy="619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5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Outline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18 required fields and other appropriate catalog fields</a:t>
            </a:r>
          </a:p>
          <a:p>
            <a:r>
              <a:rPr lang="en-US" dirty="0" smtClean="0"/>
              <a:t>Step 4: Fill in appropriate non-catalog fields</a:t>
            </a:r>
          </a:p>
          <a:p>
            <a:r>
              <a:rPr lang="en-US" dirty="0" smtClean="0"/>
              <a:t>Step 5: Send to peers for review</a:t>
            </a:r>
          </a:p>
          <a:p>
            <a:r>
              <a:rPr lang="en-US" dirty="0" smtClean="0"/>
              <a:t>Step 6: Make corrections, repeat steps 5 &amp; 6</a:t>
            </a:r>
          </a:p>
          <a:p>
            <a:r>
              <a:rPr lang="en-US" dirty="0" smtClean="0"/>
              <a:t>Step 7: Click the approval button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6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the beginning steps for making a course outline from scratch by clicking on the video button</a:t>
            </a:r>
          </a:p>
          <a:p>
            <a:r>
              <a:rPr lang="en-US" dirty="0" smtClean="0"/>
              <a:t>Before creating a new course, you must check the UH system database of active courses</a:t>
            </a:r>
          </a:p>
          <a:p>
            <a:r>
              <a:rPr lang="en-US" dirty="0" smtClean="0"/>
              <a:t>Before creating a new course, you must check the Community Colleges historical database</a:t>
            </a:r>
            <a:endParaRPr lang="en-US" dirty="0"/>
          </a:p>
        </p:txBody>
      </p:sp>
      <p:sp>
        <p:nvSpPr>
          <p:cNvPr id="6" name="Action Button: Movie 5">
            <a:hlinkClick r:id="rId3" highlightClick="1"/>
          </p:cNvPr>
          <p:cNvSpPr/>
          <p:nvPr/>
        </p:nvSpPr>
        <p:spPr>
          <a:xfrm>
            <a:off x="2133600" y="2667000"/>
            <a:ext cx="609600" cy="609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Copy/paste individual competencies from the catalog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the competencies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the </a:t>
            </a:r>
            <a:r>
              <a:rPr lang="en-US" dirty="0" err="1" smtClean="0"/>
              <a:t>QuickList</a:t>
            </a:r>
            <a:r>
              <a:rPr lang="en-US" dirty="0" smtClean="0"/>
              <a:t> Entry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 to hear an explanation about the ways to enter course competencies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competencies should be measureable</a:t>
            </a:r>
          </a:p>
          <a:p>
            <a:r>
              <a:rPr lang="en-US" dirty="0" smtClean="0"/>
              <a:t>A minimum of one competency is required</a:t>
            </a:r>
          </a:p>
          <a:p>
            <a:r>
              <a:rPr lang="en-US" dirty="0" smtClean="0"/>
              <a:t>No maximum for course competencies, though more than one catalog page filled would be considered excessive UNLESS required by an external accrediting body for a vocational field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Example of a course with a single broad generic competency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 of a course with multiple competencies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 of a course with multiple competencies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Example of a course with many </a:t>
            </a:r>
            <a:r>
              <a:rPr lang="en-US" dirty="0" err="1" smtClean="0">
                <a:hlinkClick r:id="rId6" action="ppaction://hlinksldjump"/>
              </a:rPr>
              <a:t>many</a:t>
            </a:r>
            <a:r>
              <a:rPr lang="en-US" dirty="0" smtClean="0">
                <a:hlinkClick r:id="rId6" action="ppaction://hlinksldjump"/>
              </a:rPr>
              <a:t> (78!!!) competencies</a:t>
            </a:r>
            <a:endParaRPr lang="en-US" dirty="0"/>
          </a:p>
        </p:txBody>
      </p:sp>
      <p:sp>
        <p:nvSpPr>
          <p:cNvPr id="4" name="Action Button: Information 3">
            <a:hlinkClick r:id="rId7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5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1263</Words>
  <Application>Microsoft Office PowerPoint</Application>
  <PresentationFormat>On-screen Show (4:3)</PresentationFormat>
  <Paragraphs>198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Curriculum Central New Course Outline Menu</vt:lpstr>
      <vt:lpstr>18 Required Fields in Course Outlines</vt:lpstr>
      <vt:lpstr>Optional Extra Catalog Fields</vt:lpstr>
      <vt:lpstr>General Education SLOs and  Fields for Transfer to UHM</vt:lpstr>
      <vt:lpstr>New Course Outline from Scratch</vt:lpstr>
      <vt:lpstr>New Course from Scratch</vt:lpstr>
      <vt:lpstr>3 Ways to Enter Competencies</vt:lpstr>
      <vt:lpstr>3 Ways to Enter Competencies</vt:lpstr>
      <vt:lpstr>3 Ways to Enter Competencies</vt:lpstr>
      <vt:lpstr>Single Competency</vt:lpstr>
      <vt:lpstr>Multiple Competency</vt:lpstr>
      <vt:lpstr>Multiple Competency</vt:lpstr>
      <vt:lpstr>Vocational courses sometimes require many many more competencies!</vt:lpstr>
      <vt:lpstr>Course Content</vt:lpstr>
      <vt:lpstr>Examples of course outlines with content listed as 10% or less</vt:lpstr>
      <vt:lpstr>PowerPoint Presentation</vt:lpstr>
      <vt:lpstr>PowerPoint Presentation</vt:lpstr>
      <vt:lpstr>Examples of Course Outlines with Course listed week by week</vt:lpstr>
      <vt:lpstr>PowerPoint Presentation</vt:lpstr>
      <vt:lpstr>PowerPoint Presentation</vt:lpstr>
      <vt:lpstr>PowerPoint Presentation</vt:lpstr>
      <vt:lpstr>Examples of Courses with incorrect Content (more than 10% of the course per topic)</vt:lpstr>
      <vt:lpstr>PowerPoint Presentation</vt:lpstr>
      <vt:lpstr>PowerPoint Presentation</vt:lpstr>
      <vt:lpstr>PowerPoint Presentation</vt:lpstr>
      <vt:lpstr>Course Prerequisites</vt:lpstr>
      <vt:lpstr>Prerequisite(s) for catalog and links</vt:lpstr>
      <vt:lpstr>Single course prerequisite with link</vt:lpstr>
      <vt:lpstr>Two course prerequisite with links</vt:lpstr>
      <vt:lpstr>Prerequisite text for catalog, no link</vt:lpstr>
      <vt:lpstr>Example of an incorrect entry</vt:lpstr>
      <vt:lpstr>Catalog text and links do not match</vt:lpstr>
      <vt:lpstr>New Course Outline from Experimental</vt:lpstr>
      <vt:lpstr>Examples of Completed Course Outlines with Catalog Samples</vt:lpstr>
      <vt:lpstr>Trial Run – Create a New Course</vt:lpstr>
      <vt:lpstr>Activity #1 Data</vt:lpstr>
      <vt:lpstr>Trial Run – Create a New Course</vt:lpstr>
      <vt:lpstr>Activity #2 Data</vt:lpstr>
      <vt:lpstr>Trial Run – Create a New Course</vt:lpstr>
      <vt:lpstr>Activity #3 Data</vt:lpstr>
      <vt:lpstr>URL for test database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New Course Outlines</dc:title>
  <dc:creator>Melissa</dc:creator>
  <cp:lastModifiedBy>Melissa</cp:lastModifiedBy>
  <cp:revision>56</cp:revision>
  <dcterms:created xsi:type="dcterms:W3CDTF">2012-03-24T05:02:52Z</dcterms:created>
  <dcterms:modified xsi:type="dcterms:W3CDTF">2012-04-08T06:19:24Z</dcterms:modified>
</cp:coreProperties>
</file>